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6" r:id="rId4"/>
    <p:sldId id="263" r:id="rId5"/>
    <p:sldId id="262" r:id="rId6"/>
    <p:sldId id="261" r:id="rId7"/>
    <p:sldId id="264" r:id="rId8"/>
    <p:sldId id="258" r:id="rId9"/>
    <p:sldId id="265" r:id="rId10"/>
    <p:sldId id="25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52"/>
    <p:restoredTop sz="94737"/>
  </p:normalViewPr>
  <p:slideViewPr>
    <p:cSldViewPr snapToGrid="0">
      <p:cViewPr varScale="1">
        <p:scale>
          <a:sx n="121" d="100"/>
          <a:sy n="121" d="100"/>
        </p:scale>
        <p:origin x="2000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D574E-C267-FBA5-688E-EC50BCCBAE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DEA237-AE74-07EC-DE4E-0C803C8997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A6BA03-102E-3F02-529D-24035089D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AD15E-4197-FC46-B73A-89C3083A3581}" type="datetimeFigureOut">
              <a:rPr lang="en-US" smtClean="0"/>
              <a:t>3/30/23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98896-7941-709B-59AE-6F5A96CF1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A52D6-1671-A1FE-76DB-EB682CE46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B6A6D-3C57-2745-8E87-ECB605407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798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B6251-8BE1-15D5-B6F6-78A2639BC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CD8C3F-1400-7CF6-7AFD-957A1B125E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BBDEE8-3DFC-4C5F-C676-DCFEA30A9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AD15E-4197-FC46-B73A-89C3083A3581}" type="datetimeFigureOut">
              <a:rPr lang="en-US" smtClean="0"/>
              <a:t>3/30/23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D0B70-B622-3493-A512-4D3BFA911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699683-622A-AB1A-A124-A7022F494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B6A6D-3C57-2745-8E87-ECB605407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762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C10551-1264-ADFD-5223-24BC71DD1A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518BEF-4594-808C-60F0-31A1DD0D2D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1C4BEE-265D-9A6E-15FD-BFE57E239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AD15E-4197-FC46-B73A-89C3083A3581}" type="datetimeFigureOut">
              <a:rPr lang="en-US" smtClean="0"/>
              <a:t>3/30/23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6947F-8D70-DB97-58E1-40648533A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3A31A-1A7F-AB79-2A0E-8D29AFCC2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B6A6D-3C57-2745-8E87-ECB605407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883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E8A55-6891-6B28-A89E-DC1EA877D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10121-685D-573F-8A1B-3AA116F23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3F498-6B18-CC5E-8939-776867AF7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AD15E-4197-FC46-B73A-89C3083A3581}" type="datetimeFigureOut">
              <a:rPr lang="en-US" smtClean="0"/>
              <a:t>3/30/23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534452-6580-A4FB-8414-048EFD6A4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D5143-3D4C-CE7C-EA84-066351B10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B6A6D-3C57-2745-8E87-ECB605407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340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98D96-6696-2838-BB4C-E1D386A47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32B703-D19D-4A37-4FB8-584C2B4ADF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1E2A6-FFBB-7F53-B23A-91C3B7D76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AD15E-4197-FC46-B73A-89C3083A3581}" type="datetimeFigureOut">
              <a:rPr lang="en-US" smtClean="0"/>
              <a:t>3/30/23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33DD9E-9102-97A6-E91D-FCAAA89D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52252C-40DF-B57D-5F45-B168612E0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B6A6D-3C57-2745-8E87-ECB605407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928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38A61-A23A-286E-AC54-F07D489EC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5D11C-2E2E-D37F-C812-3080BC49AF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A11E8A-1D01-B5F7-41B1-C5D157437C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D979EB-2D54-8B8C-7FC4-434456CBC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AD15E-4197-FC46-B73A-89C3083A3581}" type="datetimeFigureOut">
              <a:rPr lang="en-US" smtClean="0"/>
              <a:t>3/30/23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573B87-D42D-757D-A3E6-3C187D03E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CF909C-A6DE-EDCE-6F62-298CFC068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B6A6D-3C57-2745-8E87-ECB605407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677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A3D7E-BBFB-0746-44DF-11605D2BF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8A2CD7-169E-EB4A-F04A-6E7724E99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98589A-7906-B71C-4E45-EF93AF8179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556174-785B-F71F-01A4-435195C118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6DD702-5F84-D120-A755-17A11276D3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F3A69C-ACC3-4BAD-98FD-45CE39496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AD15E-4197-FC46-B73A-89C3083A3581}" type="datetimeFigureOut">
              <a:rPr lang="en-US" smtClean="0"/>
              <a:t>3/30/23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6FD495-2DE5-1FFD-AC33-70BC4C2A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88B053-167A-D4AF-8BFF-FB5B136B6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B6A6D-3C57-2745-8E87-ECB605407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031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C15EF-C428-A2C1-035E-5B2D34708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E39ABE-AFC6-E52E-16C1-FD6737252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AD15E-4197-FC46-B73A-89C3083A3581}" type="datetimeFigureOut">
              <a:rPr lang="en-US" smtClean="0"/>
              <a:t>3/30/23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63F3AD-B4D4-C69A-2314-1E3DF172F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15BC16-6F7C-9A4B-FEE1-0CA8F5C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B6A6D-3C57-2745-8E87-ECB605407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246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0AB768-FED8-A02A-7A04-495602CF6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AD15E-4197-FC46-B73A-89C3083A3581}" type="datetimeFigureOut">
              <a:rPr lang="en-US" smtClean="0"/>
              <a:t>3/30/23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DF0BC9-46E9-506A-7782-C79E63153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75A577-ED73-2F7D-A73F-978AA661F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B6A6D-3C57-2745-8E87-ECB605407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050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4CA34-7074-1A6B-CED4-E48905203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920E0-2F74-1F13-886C-49022E64A7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62FD56-F6E1-43C5-EFFC-55288335C1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E58632-9F2A-45EA-B807-FC01E6F35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AD15E-4197-FC46-B73A-89C3083A3581}" type="datetimeFigureOut">
              <a:rPr lang="en-US" smtClean="0"/>
              <a:t>3/30/23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162F6F-8DB9-C74A-FB97-66B01D0CB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B8D18C-34F9-9403-DD68-90F54BB25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B6A6D-3C57-2745-8E87-ECB605407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180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3FCFE-DDE6-E536-CD37-91112D1AF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E815DF-5416-89F8-2C98-3E1AC7E465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A43B1A-872A-D2D0-44FD-48F32306A5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74CC98-EE0C-E0C7-FDFB-46F4584CF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AD15E-4197-FC46-B73A-89C3083A3581}" type="datetimeFigureOut">
              <a:rPr lang="en-US" smtClean="0"/>
              <a:t>3/30/23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8DBDE-A1D4-BD14-5D0A-385CF2015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F7F37-ACA5-D650-D130-74595397A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B6A6D-3C57-2745-8E87-ECB605407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624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F7B082-289A-8002-95BC-CC39FD0C2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6A5B33-38BB-D6AB-CC65-70ACB6F18E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6421B9-AE06-1062-D2FA-B2A55251EF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AD15E-4197-FC46-B73A-89C3083A3581}" type="datetimeFigureOut">
              <a:rPr lang="en-US" smtClean="0"/>
              <a:t>3/30/23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8D333-0F1E-413C-BCB8-68C76D55D0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CD9E79-BC55-7EC5-4D89-1C3009AE85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CB6A6D-3C57-2745-8E87-ECB605407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548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aseballsavant.mlb.com/" TargetMode="Externa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C970B-1FF2-B300-B8F4-648D0A44B1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NNextPitch </a:t>
            </a:r>
            <a:br>
              <a:rPr lang="en-US" dirty="0"/>
            </a:br>
            <a:r>
              <a:rPr lang="en-US" sz="2800" dirty="0"/>
              <a:t>Progress Report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1F7B3C-D3E0-B524-5C3F-79DAA993C8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Brenton Graham</a:t>
            </a:r>
          </a:p>
        </p:txBody>
      </p:sp>
    </p:spTree>
    <p:extLst>
      <p:ext uri="{BB962C8B-B14F-4D97-AF65-F5344CB8AC3E}">
        <p14:creationId xmlns:p14="http://schemas.microsoft.com/office/powerpoint/2010/main" val="365788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36"/>
    </mc:Choice>
    <mc:Fallback>
      <p:transition spd="slow" advTm="683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26208-4B26-6F46-352F-034E079E7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Check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8B3CFF1-94BB-D4FD-23D3-A69658215E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185962"/>
              </p:ext>
            </p:extLst>
          </p:nvPr>
        </p:nvGraphicFramePr>
        <p:xfrm>
          <a:off x="1072147" y="1582404"/>
          <a:ext cx="10047705" cy="471011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331411">
                  <a:extLst>
                    <a:ext uri="{9D8B030D-6E8A-4147-A177-3AD203B41FA5}">
                      <a16:colId xmlns:a16="http://schemas.microsoft.com/office/drawing/2014/main" val="4139878179"/>
                    </a:ext>
                  </a:extLst>
                </a:gridCol>
                <a:gridCol w="4295274">
                  <a:extLst>
                    <a:ext uri="{9D8B030D-6E8A-4147-A177-3AD203B41FA5}">
                      <a16:colId xmlns:a16="http://schemas.microsoft.com/office/drawing/2014/main" val="2939009702"/>
                    </a:ext>
                  </a:extLst>
                </a:gridCol>
                <a:gridCol w="2421020">
                  <a:extLst>
                    <a:ext uri="{9D8B030D-6E8A-4147-A177-3AD203B41FA5}">
                      <a16:colId xmlns:a16="http://schemas.microsoft.com/office/drawing/2014/main" val="4149291236"/>
                    </a:ext>
                  </a:extLst>
                </a:gridCol>
              </a:tblGrid>
              <a:tr h="53515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Stage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Details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Progress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8323836"/>
                  </a:ext>
                </a:extLst>
              </a:tr>
              <a:tr h="83017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Data Collection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Tabular Data</a:t>
                      </a:r>
                    </a:p>
                    <a:p>
                      <a:pPr algn="ctr"/>
                      <a:r>
                        <a:rPr lang="en-US" dirty="0"/>
                        <a:t>Video2Data Pipeline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3257887"/>
                  </a:ext>
                </a:extLst>
              </a:tr>
              <a:tr h="83017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Data Preprocessing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Frame Range Determination, Filtering, Imputing Missing Values, Normalizing Data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3293642"/>
                  </a:ext>
                </a:extLst>
              </a:tr>
              <a:tr h="83017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Architecture Design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Considering CNN/RNN Architectures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4381161"/>
                  </a:ext>
                </a:extLst>
              </a:tr>
              <a:tr h="83017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Modeling &amp; Testing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Implementing the Model &amp; Validation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9287117"/>
                  </a:ext>
                </a:extLst>
              </a:tr>
              <a:tr h="85424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 Interpretation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Interpreting Model Results (Grad-CAM)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0588274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B3872DD2-7568-0776-4D23-815EC6D1EE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6011" y="2250163"/>
            <a:ext cx="522705" cy="544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20F5FF-F8FE-49DD-7750-5C48A61CA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6011" y="3069650"/>
            <a:ext cx="522705" cy="5440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1C49461-BCFF-B56E-8F0C-D04C43C07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4627" y="3911652"/>
            <a:ext cx="544089" cy="54408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7D792F1-470A-F00E-75E6-06AAFE6E2C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4627" y="4743171"/>
            <a:ext cx="551410" cy="5440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F11F518-808E-FDC6-5BB4-C375C1079B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7306" y="5585174"/>
            <a:ext cx="551410" cy="544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948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500"/>
    </mc:Choice>
    <mc:Fallback>
      <p:transition spd="slow" advTm="245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721C8-651F-6EDD-3E78-D25107B72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Background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404F8E2-FEB3-DB40-16D0-0D9BC720C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2000" b="1" dirty="0"/>
              <a:t>Background:</a:t>
            </a:r>
            <a:r>
              <a:rPr lang="en-US" sz="2000" dirty="0"/>
              <a:t> </a:t>
            </a:r>
          </a:p>
          <a:p>
            <a:pPr lvl="1"/>
            <a:r>
              <a:rPr lang="en-US" sz="1800" dirty="0"/>
              <a:t>Many baseball studies have used machine learning to predict pitch type from situational game data</a:t>
            </a:r>
          </a:p>
          <a:p>
            <a:pPr lvl="1"/>
            <a:r>
              <a:rPr lang="en-US" sz="1800" dirty="0"/>
              <a:t>Recognizing the features that are predictive of pitch type can be advantageous to hitters</a:t>
            </a:r>
          </a:p>
          <a:p>
            <a:pPr lvl="1"/>
            <a:r>
              <a:rPr lang="en-US" sz="1800" dirty="0"/>
              <a:t>Can the mechanics of a pitcher (before the delivery) be predictive of which pitch is about to be thrown?</a:t>
            </a:r>
          </a:p>
          <a:p>
            <a:pPr marL="457200" lvl="1" indent="0">
              <a:buNone/>
            </a:pPr>
            <a:endParaRPr lang="en-US" sz="1800" dirty="0"/>
          </a:p>
          <a:p>
            <a:r>
              <a:rPr lang="en-US" sz="2000" b="1" dirty="0"/>
              <a:t>Objective:</a:t>
            </a:r>
            <a:r>
              <a:rPr lang="en-US" sz="2000" dirty="0"/>
              <a:t> To predict the type of pitch that a baseball pitcher will throw using Major League Baseball in-game video data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29842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42"/>
    </mc:Choice>
    <mc:Fallback>
      <p:transition spd="slow" advTm="10742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721C8-651F-6EDD-3E78-D25107B72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Video2Data Pipeline</a:t>
            </a:r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45A9FAAF-B53C-2D0C-1D48-5D7D558ADF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52681" y="3980955"/>
            <a:ext cx="3947588" cy="2843816"/>
          </a:xfrm>
        </p:spPr>
      </p:pic>
      <p:pic>
        <p:nvPicPr>
          <p:cNvPr id="11" name="Picture 10" descr="A baseball player prepares to throw a baseball&#10;&#10;Description automatically generated with medium confidence">
            <a:extLst>
              <a:ext uri="{FF2B5EF4-FFF2-40B4-BE49-F238E27FC236}">
                <a16:creationId xmlns:a16="http://schemas.microsoft.com/office/drawing/2014/main" id="{FD26FEE7-FE1D-AE0F-5080-9EA6FEF3A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976" y="4076647"/>
            <a:ext cx="3320192" cy="2456165"/>
          </a:xfrm>
          <a:prstGeom prst="rect">
            <a:avLst/>
          </a:prstGeom>
        </p:spPr>
      </p:pic>
      <p:pic>
        <p:nvPicPr>
          <p:cNvPr id="13" name="Picture 12" descr="A baseball player holding a bat&#10;&#10;Description automatically generated with low confidence">
            <a:extLst>
              <a:ext uri="{FF2B5EF4-FFF2-40B4-BE49-F238E27FC236}">
                <a16:creationId xmlns:a16="http://schemas.microsoft.com/office/drawing/2014/main" id="{77456A1D-17B1-E036-051E-D5CE9C1C6C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8399" y="4076646"/>
            <a:ext cx="3320192" cy="2456165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E744DC31-7C24-8218-ED94-95968DA2D9D4}"/>
              </a:ext>
            </a:extLst>
          </p:cNvPr>
          <p:cNvSpPr/>
          <p:nvPr/>
        </p:nvSpPr>
        <p:spPr>
          <a:xfrm>
            <a:off x="1972120" y="3553820"/>
            <a:ext cx="409904" cy="409903"/>
          </a:xfrm>
          <a:prstGeom prst="ellipse">
            <a:avLst/>
          </a:prstGeom>
          <a:solidFill>
            <a:schemeClr val="tx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AA0F876-3F35-BB0B-27FF-74B9591B3455}"/>
              </a:ext>
            </a:extLst>
          </p:cNvPr>
          <p:cNvSpPr/>
          <p:nvPr/>
        </p:nvSpPr>
        <p:spPr>
          <a:xfrm>
            <a:off x="5763543" y="3553820"/>
            <a:ext cx="409904" cy="409903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7677C46-698F-7B70-C59E-B62F523F86E5}"/>
              </a:ext>
            </a:extLst>
          </p:cNvPr>
          <p:cNvSpPr/>
          <p:nvPr/>
        </p:nvSpPr>
        <p:spPr>
          <a:xfrm>
            <a:off x="9721523" y="3553819"/>
            <a:ext cx="409904" cy="409903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6558BF6-32C2-9041-2404-C9EE27086624}"/>
              </a:ext>
            </a:extLst>
          </p:cNvPr>
          <p:cNvSpPr/>
          <p:nvPr/>
        </p:nvSpPr>
        <p:spPr>
          <a:xfrm>
            <a:off x="849229" y="1648819"/>
            <a:ext cx="325650" cy="317881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000C357-17BC-DE62-981E-E3CA411F1849}"/>
              </a:ext>
            </a:extLst>
          </p:cNvPr>
          <p:cNvCxnSpPr/>
          <p:nvPr/>
        </p:nvCxnSpPr>
        <p:spPr>
          <a:xfrm>
            <a:off x="3590224" y="3758770"/>
            <a:ext cx="9336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69CD87E-D306-3D22-1335-C28713C3BA58}"/>
              </a:ext>
            </a:extLst>
          </p:cNvPr>
          <p:cNvCxnSpPr/>
          <p:nvPr/>
        </p:nvCxnSpPr>
        <p:spPr>
          <a:xfrm>
            <a:off x="7400833" y="3749145"/>
            <a:ext cx="9336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45991C68-CF83-C196-DEC8-0D52045598A1}"/>
              </a:ext>
            </a:extLst>
          </p:cNvPr>
          <p:cNvSpPr txBox="1">
            <a:spLocks/>
          </p:cNvSpPr>
          <p:nvPr/>
        </p:nvSpPr>
        <p:spPr>
          <a:xfrm>
            <a:off x="1174879" y="1606463"/>
            <a:ext cx="9918237" cy="4390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Data Collection</a:t>
            </a:r>
          </a:p>
          <a:p>
            <a:pPr marL="0" indent="0">
              <a:buNone/>
            </a:pPr>
            <a:endParaRPr lang="en-US" sz="200" dirty="0"/>
          </a:p>
          <a:p>
            <a:r>
              <a:rPr lang="en-US" sz="1800" dirty="0"/>
              <a:t>Videos and tabular data are web scraped from </a:t>
            </a:r>
            <a:r>
              <a:rPr lang="en-US" sz="1800" dirty="0">
                <a:hlinkClick r:id="rId5"/>
              </a:rPr>
              <a:t>https://baseballsavant.mlb.com/</a:t>
            </a:r>
            <a:r>
              <a:rPr lang="en-US" sz="1800" dirty="0"/>
              <a:t> using Selenium and BeautifulSoup (web scraping packages)</a:t>
            </a:r>
          </a:p>
          <a:p>
            <a:r>
              <a:rPr lang="en-US" sz="1800" dirty="0"/>
              <a:t>Videos are chopped into images using OpenCV (computer vision package)</a:t>
            </a:r>
          </a:p>
        </p:txBody>
      </p:sp>
    </p:spTree>
    <p:extLst>
      <p:ext uri="{BB962C8B-B14F-4D97-AF65-F5344CB8AC3E}">
        <p14:creationId xmlns:p14="http://schemas.microsoft.com/office/powerpoint/2010/main" val="1964085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511"/>
    </mc:Choice>
    <mc:Fallback>
      <p:transition spd="slow" advTm="2951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721C8-651F-6EDD-3E78-D25107B72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Video2Data Pipeline</a:t>
            </a:r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45A9FAAF-B53C-2D0C-1D48-5D7D558ADF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52681" y="3980955"/>
            <a:ext cx="3947588" cy="2843816"/>
          </a:xfrm>
        </p:spPr>
      </p:pic>
      <p:pic>
        <p:nvPicPr>
          <p:cNvPr id="11" name="Picture 10" descr="A baseball player prepares to throw a baseball&#10;&#10;Description automatically generated with medium confidence">
            <a:extLst>
              <a:ext uri="{FF2B5EF4-FFF2-40B4-BE49-F238E27FC236}">
                <a16:creationId xmlns:a16="http://schemas.microsoft.com/office/drawing/2014/main" id="{FD26FEE7-FE1D-AE0F-5080-9EA6FEF3A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976" y="4076647"/>
            <a:ext cx="3320192" cy="2456165"/>
          </a:xfrm>
          <a:prstGeom prst="rect">
            <a:avLst/>
          </a:prstGeom>
        </p:spPr>
      </p:pic>
      <p:pic>
        <p:nvPicPr>
          <p:cNvPr id="13" name="Picture 12" descr="A baseball player holding a bat&#10;&#10;Description automatically generated with low confidence">
            <a:extLst>
              <a:ext uri="{FF2B5EF4-FFF2-40B4-BE49-F238E27FC236}">
                <a16:creationId xmlns:a16="http://schemas.microsoft.com/office/drawing/2014/main" id="{77456A1D-17B1-E036-051E-D5CE9C1C6C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8399" y="4076646"/>
            <a:ext cx="3320192" cy="2456165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E744DC31-7C24-8218-ED94-95968DA2D9D4}"/>
              </a:ext>
            </a:extLst>
          </p:cNvPr>
          <p:cNvSpPr/>
          <p:nvPr/>
        </p:nvSpPr>
        <p:spPr>
          <a:xfrm>
            <a:off x="1972120" y="3553820"/>
            <a:ext cx="409904" cy="409903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AA0F876-3F35-BB0B-27FF-74B9591B3455}"/>
              </a:ext>
            </a:extLst>
          </p:cNvPr>
          <p:cNvSpPr/>
          <p:nvPr/>
        </p:nvSpPr>
        <p:spPr>
          <a:xfrm>
            <a:off x="5763543" y="3553820"/>
            <a:ext cx="409904" cy="409903"/>
          </a:xfrm>
          <a:prstGeom prst="ellipse">
            <a:avLst/>
          </a:prstGeom>
          <a:solidFill>
            <a:schemeClr val="tx1"/>
          </a:solidFill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7677C46-698F-7B70-C59E-B62F523F86E5}"/>
              </a:ext>
            </a:extLst>
          </p:cNvPr>
          <p:cNvSpPr/>
          <p:nvPr/>
        </p:nvSpPr>
        <p:spPr>
          <a:xfrm>
            <a:off x="9721523" y="3553819"/>
            <a:ext cx="409904" cy="409903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6558BF6-32C2-9041-2404-C9EE27086624}"/>
              </a:ext>
            </a:extLst>
          </p:cNvPr>
          <p:cNvSpPr/>
          <p:nvPr/>
        </p:nvSpPr>
        <p:spPr>
          <a:xfrm>
            <a:off x="849229" y="1648819"/>
            <a:ext cx="325650" cy="317881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000C357-17BC-DE62-981E-E3CA411F1849}"/>
              </a:ext>
            </a:extLst>
          </p:cNvPr>
          <p:cNvCxnSpPr/>
          <p:nvPr/>
        </p:nvCxnSpPr>
        <p:spPr>
          <a:xfrm>
            <a:off x="3590224" y="3758770"/>
            <a:ext cx="9336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69CD87E-D306-3D22-1335-C28713C3BA58}"/>
              </a:ext>
            </a:extLst>
          </p:cNvPr>
          <p:cNvCxnSpPr/>
          <p:nvPr/>
        </p:nvCxnSpPr>
        <p:spPr>
          <a:xfrm>
            <a:off x="7400833" y="3749145"/>
            <a:ext cx="9336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45991C68-CF83-C196-DEC8-0D52045598A1}"/>
              </a:ext>
            </a:extLst>
          </p:cNvPr>
          <p:cNvSpPr txBox="1">
            <a:spLocks/>
          </p:cNvSpPr>
          <p:nvPr/>
        </p:nvSpPr>
        <p:spPr>
          <a:xfrm>
            <a:off x="1174879" y="1606463"/>
            <a:ext cx="9918237" cy="4390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Pitcher Detection &amp; Image Blurring</a:t>
            </a:r>
          </a:p>
          <a:p>
            <a:pPr marL="0" indent="0">
              <a:buNone/>
            </a:pPr>
            <a:endParaRPr lang="en-US" sz="200" dirty="0"/>
          </a:p>
          <a:p>
            <a:r>
              <a:rPr lang="en-US" sz="1800" dirty="0"/>
              <a:t>Detectron2 model (Faster R-CNN with custom weights) is used to detect the pitcher in every image</a:t>
            </a:r>
          </a:p>
          <a:p>
            <a:r>
              <a:rPr lang="en-US" sz="1800" dirty="0"/>
              <a:t>Custom weights were learned through training the base model with a custom/self-annotated dataset</a:t>
            </a:r>
          </a:p>
          <a:p>
            <a:r>
              <a:rPr lang="en-US" sz="1800" dirty="0"/>
              <a:t>Object coordinates are used to blur the “background” with OpenCV</a:t>
            </a:r>
          </a:p>
        </p:txBody>
      </p:sp>
    </p:spTree>
    <p:extLst>
      <p:ext uri="{BB962C8B-B14F-4D97-AF65-F5344CB8AC3E}">
        <p14:creationId xmlns:p14="http://schemas.microsoft.com/office/powerpoint/2010/main" val="426822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134"/>
    </mc:Choice>
    <mc:Fallback>
      <p:transition spd="slow" advTm="32134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721C8-651F-6EDD-3E78-D25107B72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Video2Data Pipeline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6558BF6-32C2-9041-2404-C9EE27086624}"/>
              </a:ext>
            </a:extLst>
          </p:cNvPr>
          <p:cNvSpPr/>
          <p:nvPr/>
        </p:nvSpPr>
        <p:spPr>
          <a:xfrm>
            <a:off x="849229" y="1648819"/>
            <a:ext cx="325650" cy="317881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45991C68-CF83-C196-DEC8-0D52045598A1}"/>
              </a:ext>
            </a:extLst>
          </p:cNvPr>
          <p:cNvSpPr txBox="1">
            <a:spLocks/>
          </p:cNvSpPr>
          <p:nvPr/>
        </p:nvSpPr>
        <p:spPr>
          <a:xfrm>
            <a:off x="1174879" y="1606463"/>
            <a:ext cx="9918237" cy="4390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Pitcher Detection &amp; Image Blurring</a:t>
            </a:r>
          </a:p>
          <a:p>
            <a:pPr marL="0" indent="0">
              <a:buNone/>
            </a:pPr>
            <a:endParaRPr lang="en-US" sz="200" dirty="0"/>
          </a:p>
          <a:p>
            <a:r>
              <a:rPr lang="en-US" sz="1800" dirty="0"/>
              <a:t>Why?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600" dirty="0"/>
              <a:t>OpenPose (a real-time human pose detection library) detects all humans in an image non-specifically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600" dirty="0"/>
              <a:t>No guarantee the pitcher will be consistently detected frame-to-frame when other humans are present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sz="1600" dirty="0"/>
          </a:p>
          <a:p>
            <a:pPr lvl="1">
              <a:buFont typeface="Courier New" panose="02070309020205020404" pitchFamily="49" charset="0"/>
              <a:buChar char="o"/>
            </a:pP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71B43A-FEBD-B2B8-053C-FA6F4CA8B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7288" y="3380872"/>
            <a:ext cx="5417424" cy="305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047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252"/>
    </mc:Choice>
    <mc:Fallback>
      <p:transition spd="slow" advTm="30252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721C8-651F-6EDD-3E78-D25107B72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Video2Data Pipeline</a:t>
            </a:r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45A9FAAF-B53C-2D0C-1D48-5D7D558ADF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52681" y="3980955"/>
            <a:ext cx="3947588" cy="2843816"/>
          </a:xfrm>
        </p:spPr>
      </p:pic>
      <p:pic>
        <p:nvPicPr>
          <p:cNvPr id="11" name="Picture 10" descr="A baseball player prepares to throw a baseball&#10;&#10;Description automatically generated with medium confidence">
            <a:extLst>
              <a:ext uri="{FF2B5EF4-FFF2-40B4-BE49-F238E27FC236}">
                <a16:creationId xmlns:a16="http://schemas.microsoft.com/office/drawing/2014/main" id="{FD26FEE7-FE1D-AE0F-5080-9EA6FEF3A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976" y="4076647"/>
            <a:ext cx="3320192" cy="2456165"/>
          </a:xfrm>
          <a:prstGeom prst="rect">
            <a:avLst/>
          </a:prstGeom>
        </p:spPr>
      </p:pic>
      <p:pic>
        <p:nvPicPr>
          <p:cNvPr id="13" name="Picture 12" descr="A baseball player holding a bat&#10;&#10;Description automatically generated with low confidence">
            <a:extLst>
              <a:ext uri="{FF2B5EF4-FFF2-40B4-BE49-F238E27FC236}">
                <a16:creationId xmlns:a16="http://schemas.microsoft.com/office/drawing/2014/main" id="{77456A1D-17B1-E036-051E-D5CE9C1C6C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8399" y="4076646"/>
            <a:ext cx="3320192" cy="2456165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E744DC31-7C24-8218-ED94-95968DA2D9D4}"/>
              </a:ext>
            </a:extLst>
          </p:cNvPr>
          <p:cNvSpPr/>
          <p:nvPr/>
        </p:nvSpPr>
        <p:spPr>
          <a:xfrm>
            <a:off x="1972120" y="3553820"/>
            <a:ext cx="409904" cy="409903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AA0F876-3F35-BB0B-27FF-74B9591B3455}"/>
              </a:ext>
            </a:extLst>
          </p:cNvPr>
          <p:cNvSpPr/>
          <p:nvPr/>
        </p:nvSpPr>
        <p:spPr>
          <a:xfrm>
            <a:off x="5763543" y="3553820"/>
            <a:ext cx="409904" cy="409903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7677C46-698F-7B70-C59E-B62F523F86E5}"/>
              </a:ext>
            </a:extLst>
          </p:cNvPr>
          <p:cNvSpPr/>
          <p:nvPr/>
        </p:nvSpPr>
        <p:spPr>
          <a:xfrm>
            <a:off x="9721523" y="3553819"/>
            <a:ext cx="409904" cy="409903"/>
          </a:xfrm>
          <a:prstGeom prst="ellipse">
            <a:avLst/>
          </a:prstGeom>
          <a:solidFill>
            <a:schemeClr val="tx1"/>
          </a:solidFill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6558BF6-32C2-9041-2404-C9EE27086624}"/>
              </a:ext>
            </a:extLst>
          </p:cNvPr>
          <p:cNvSpPr/>
          <p:nvPr/>
        </p:nvSpPr>
        <p:spPr>
          <a:xfrm>
            <a:off x="849229" y="1648819"/>
            <a:ext cx="325650" cy="317881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000C357-17BC-DE62-981E-E3CA411F1849}"/>
              </a:ext>
            </a:extLst>
          </p:cNvPr>
          <p:cNvCxnSpPr/>
          <p:nvPr/>
        </p:nvCxnSpPr>
        <p:spPr>
          <a:xfrm>
            <a:off x="3590224" y="3758770"/>
            <a:ext cx="9336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69CD87E-D306-3D22-1335-C28713C3BA58}"/>
              </a:ext>
            </a:extLst>
          </p:cNvPr>
          <p:cNvCxnSpPr/>
          <p:nvPr/>
        </p:nvCxnSpPr>
        <p:spPr>
          <a:xfrm>
            <a:off x="7400833" y="3749145"/>
            <a:ext cx="9336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45991C68-CF83-C196-DEC8-0D52045598A1}"/>
              </a:ext>
            </a:extLst>
          </p:cNvPr>
          <p:cNvSpPr txBox="1">
            <a:spLocks/>
          </p:cNvSpPr>
          <p:nvPr/>
        </p:nvSpPr>
        <p:spPr>
          <a:xfrm>
            <a:off x="1174879" y="1606463"/>
            <a:ext cx="9918237" cy="4390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Pose Detection with OpenPose</a:t>
            </a:r>
          </a:p>
          <a:p>
            <a:pPr marL="0" indent="0">
              <a:buNone/>
            </a:pPr>
            <a:endParaRPr lang="en-US" sz="200" dirty="0"/>
          </a:p>
          <a:p>
            <a:r>
              <a:rPr lang="en-US" sz="1800" dirty="0"/>
              <a:t>OpenPose is a software that can be used to estimate the position of 25 key points on the human body</a:t>
            </a:r>
          </a:p>
          <a:p>
            <a:r>
              <a:rPr lang="en-US" sz="1800" dirty="0"/>
              <a:t>Pose detection on sequential images allows us to track the movement of these key points over time</a:t>
            </a:r>
          </a:p>
          <a:p>
            <a:r>
              <a:rPr lang="en-US" sz="1800" dirty="0"/>
              <a:t>Pipeline Output: JSON file containing sequential x and y coordinates for 25 key points on pitcher</a:t>
            </a:r>
          </a:p>
          <a:p>
            <a:pPr marL="0" indent="0">
              <a:buNone/>
            </a:pPr>
            <a:endParaRPr lang="en-US" sz="2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538596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968"/>
    </mc:Choice>
    <mc:Fallback>
      <p:transition spd="slow" advTm="21968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721C8-651F-6EDD-3E78-D25107B72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Video2Data Pipeline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6558BF6-32C2-9041-2404-C9EE27086624}"/>
              </a:ext>
            </a:extLst>
          </p:cNvPr>
          <p:cNvSpPr/>
          <p:nvPr/>
        </p:nvSpPr>
        <p:spPr>
          <a:xfrm>
            <a:off x="849229" y="1648819"/>
            <a:ext cx="325650" cy="317881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45991C68-CF83-C196-DEC8-0D52045598A1}"/>
              </a:ext>
            </a:extLst>
          </p:cNvPr>
          <p:cNvSpPr txBox="1">
            <a:spLocks/>
          </p:cNvSpPr>
          <p:nvPr/>
        </p:nvSpPr>
        <p:spPr>
          <a:xfrm>
            <a:off x="1174879" y="1606463"/>
            <a:ext cx="9918237" cy="4390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Pose Detection with OpenPose</a:t>
            </a:r>
          </a:p>
          <a:p>
            <a:pPr marL="0" indent="0">
              <a:buNone/>
            </a:pPr>
            <a:endParaRPr lang="en-US" sz="200" dirty="0"/>
          </a:p>
          <a:p>
            <a:r>
              <a:rPr lang="en-US" sz="1800" dirty="0"/>
              <a:t>Example output (x and y coordinates of the left knee of a pitcher over the course of a pitch)</a:t>
            </a:r>
          </a:p>
          <a:p>
            <a:r>
              <a:rPr lang="en-US" sz="1800" dirty="0"/>
              <a:t>Note that this is data from only 1 of 25 key points on the body</a:t>
            </a:r>
            <a:endParaRPr lang="en-US" sz="200" dirty="0"/>
          </a:p>
          <a:p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C3F25E-99AC-2988-4F7C-2C52926992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741" y="3315143"/>
            <a:ext cx="4656426" cy="26179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44F9E1-75B9-E5E4-3A37-6B9A53AA8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4750" y="3057286"/>
            <a:ext cx="5460981" cy="3300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529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622"/>
    </mc:Choice>
    <mc:Fallback>
      <p:transition spd="slow" advTm="18622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E6071-9841-9986-2CD6-EA7B0672F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Pose 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2357D-C9DE-A6D3-FCFB-DF0CDD28F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000" dirty="0"/>
              <a:t>Finding a common frame range to analyze</a:t>
            </a:r>
          </a:p>
          <a:p>
            <a:pPr marL="0" indent="0">
              <a:buNone/>
            </a:pPr>
            <a:endParaRPr lang="en-US" sz="100" dirty="0"/>
          </a:p>
          <a:p>
            <a:pPr lvl="1"/>
            <a:r>
              <a:rPr lang="en-US" sz="1800" dirty="0"/>
              <a:t>Videos are of variable length</a:t>
            </a:r>
          </a:p>
          <a:p>
            <a:pPr lvl="1"/>
            <a:r>
              <a:rPr lang="en-US" sz="1800" dirty="0"/>
              <a:t>Pitchers have a common leg kick that we can use to anchor each video</a:t>
            </a:r>
          </a:p>
          <a:p>
            <a:pPr lvl="1"/>
            <a:r>
              <a:rPr lang="en-US" sz="1800" dirty="0"/>
              <a:t>We will set the first and last frame of each pitch to the following…</a:t>
            </a:r>
          </a:p>
          <a:p>
            <a:pPr marL="457200" lvl="1" indent="0">
              <a:buNone/>
            </a:pPr>
            <a:endParaRPr lang="en-US" sz="200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dirty="0"/>
              <a:t>n_frames:    </a:t>
            </a:r>
            <a:r>
              <a:rPr lang="en-US" sz="1800" dirty="0"/>
              <a:t>  </a:t>
            </a:r>
            <a:r>
              <a:rPr lang="en-US" sz="1600" dirty="0"/>
              <a:t># of frames to include in range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dirty="0"/>
              <a:t>last_frame:    frame at which y_coord</a:t>
            </a:r>
            <a:r>
              <a:rPr lang="en-US" sz="1600" baseline="-25000" dirty="0"/>
              <a:t>LKnee</a:t>
            </a:r>
            <a:r>
              <a:rPr lang="en-US" sz="1600" dirty="0"/>
              <a:t> or y_coord</a:t>
            </a:r>
            <a:r>
              <a:rPr lang="en-US" sz="1600" baseline="-25000" dirty="0"/>
              <a:t>RKnee</a:t>
            </a:r>
            <a:r>
              <a:rPr lang="en-US" sz="1600" dirty="0"/>
              <a:t> is maximized (right-handers and left-handers, resp.)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dirty="0"/>
              <a:t>first_frame:   </a:t>
            </a:r>
            <a:r>
              <a:rPr lang="en-US" sz="1100" dirty="0"/>
              <a:t> </a:t>
            </a:r>
            <a:r>
              <a:rPr lang="en-US" sz="1600" dirty="0"/>
              <a:t>last_frame - n_frames</a:t>
            </a:r>
            <a:endParaRPr lang="en-US" sz="2400" dirty="0"/>
          </a:p>
          <a:p>
            <a:pPr lvl="2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68512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15"/>
    </mc:Choice>
    <mc:Fallback>
      <p:transition spd="slow" advTm="29015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E6071-9841-9986-2CD6-EA7B0672F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Pose 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2357D-C9DE-A6D3-FCFB-DF0CDD28F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 startAt="2"/>
            </a:pPr>
            <a:r>
              <a:rPr lang="en-US" sz="2000" dirty="0"/>
              <a:t>Filtering out unusable videos</a:t>
            </a:r>
          </a:p>
          <a:p>
            <a:pPr marL="0" indent="0">
              <a:buNone/>
            </a:pPr>
            <a:endParaRPr lang="en-US" sz="100" dirty="0"/>
          </a:p>
          <a:p>
            <a:pPr lvl="1"/>
            <a:r>
              <a:rPr lang="en-US" sz="1800" dirty="0"/>
              <a:t>Not all videos contain footage that is usable (e.g., irregular camera perspective)</a:t>
            </a:r>
          </a:p>
          <a:p>
            <a:pPr lvl="1"/>
            <a:r>
              <a:rPr lang="en-US" sz="1800" dirty="0"/>
              <a:t>We enforce the following criteria to select eligible videos…</a:t>
            </a:r>
          </a:p>
          <a:p>
            <a:pPr marL="457200" lvl="1" indent="0">
              <a:buNone/>
            </a:pPr>
            <a:endParaRPr lang="en-US" sz="200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dirty="0"/>
              <a:t>Videos must contain </a:t>
            </a:r>
            <a:r>
              <a:rPr lang="en-US" sz="1600" i="1" dirty="0"/>
              <a:t>n_frames </a:t>
            </a:r>
            <a:r>
              <a:rPr lang="en-US" sz="1600" dirty="0"/>
              <a:t>before the determined </a:t>
            </a:r>
            <a:r>
              <a:rPr lang="en-US" sz="1600" i="1" dirty="0"/>
              <a:t>last_frame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dirty="0"/>
              <a:t>For a given </a:t>
            </a:r>
            <a:r>
              <a:rPr lang="en-US" sz="1600" i="1" dirty="0"/>
              <a:t>last_frame</a:t>
            </a:r>
            <a:r>
              <a:rPr lang="en-US" sz="1600" dirty="0"/>
              <a:t>, the angle between the left knee and the right knee must be between 45-90</a:t>
            </a:r>
            <a:r>
              <a:rPr lang="en-US" dirty="0"/>
              <a:t>°</a:t>
            </a:r>
          </a:p>
          <a:p>
            <a:pPr marL="914400" lvl="2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 startAt="3"/>
            </a:pPr>
            <a:r>
              <a:rPr lang="en-US" sz="2000" dirty="0"/>
              <a:t>Imputing missing values</a:t>
            </a:r>
          </a:p>
          <a:p>
            <a:pPr marL="514350" indent="-514350">
              <a:buFont typeface="+mj-lt"/>
              <a:buAutoNum type="arabicPeriod" startAt="3"/>
            </a:pPr>
            <a:endParaRPr lang="en-US" sz="2000" dirty="0"/>
          </a:p>
          <a:p>
            <a:pPr marL="514350" indent="-514350">
              <a:buFont typeface="+mj-lt"/>
              <a:buAutoNum type="arabicPeriod" startAt="3"/>
            </a:pPr>
            <a:r>
              <a:rPr lang="en-US" sz="2000" dirty="0"/>
              <a:t>Normalizing coordinates between 0 and 1</a:t>
            </a:r>
          </a:p>
          <a:p>
            <a:pPr marL="514350" indent="-514350">
              <a:buFont typeface="+mj-lt"/>
              <a:buAutoNum type="arabicPeriod" startAt="3"/>
            </a:pPr>
            <a:endParaRPr lang="en-US" sz="2000" dirty="0"/>
          </a:p>
          <a:p>
            <a:pPr marL="514350" indent="-514350">
              <a:buAutoNum type="arabicPeriod" startAt="3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796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90"/>
    </mc:Choice>
    <mc:Fallback>
      <p:transition spd="slow" advTm="1859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5737</TotalTime>
  <Words>544</Words>
  <Application>Microsoft Macintosh PowerPoint</Application>
  <PresentationFormat>Widescreen</PresentationFormat>
  <Paragraphs>88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Office Theme</vt:lpstr>
      <vt:lpstr>NNextPitch  Progress Report</vt:lpstr>
      <vt:lpstr>Project Background</vt:lpstr>
      <vt:lpstr>Video2Data Pipeline</vt:lpstr>
      <vt:lpstr>Video2Data Pipeline</vt:lpstr>
      <vt:lpstr>Video2Data Pipeline</vt:lpstr>
      <vt:lpstr>Video2Data Pipeline</vt:lpstr>
      <vt:lpstr>Video2Data Pipeline</vt:lpstr>
      <vt:lpstr>Pose Data Preprocessing</vt:lpstr>
      <vt:lpstr>Pose Data Preprocessing</vt:lpstr>
      <vt:lpstr>Progress Check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NNextPitch Progress Report</dc:title>
  <dc:creator>Graham, Brenton</dc:creator>
  <cp:lastModifiedBy>Graham, Brenton</cp:lastModifiedBy>
  <cp:revision>3</cp:revision>
  <cp:lastPrinted>2023-04-03T17:09:59Z</cp:lastPrinted>
  <dcterms:created xsi:type="dcterms:W3CDTF">2023-03-30T18:15:03Z</dcterms:created>
  <dcterms:modified xsi:type="dcterms:W3CDTF">2023-04-03T17:52:25Z</dcterms:modified>
</cp:coreProperties>
</file>

<file path=docProps/thumbnail.jpeg>
</file>